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69" r:id="rId3"/>
    <p:sldId id="262" r:id="rId4"/>
    <p:sldId id="257" r:id="rId5"/>
    <p:sldId id="288" r:id="rId6"/>
    <p:sldId id="289" r:id="rId7"/>
    <p:sldId id="290" r:id="rId8"/>
    <p:sldId id="291" r:id="rId9"/>
    <p:sldId id="259" r:id="rId10"/>
    <p:sldId id="286" r:id="rId11"/>
    <p:sldId id="263" r:id="rId12"/>
    <p:sldId id="278" r:id="rId13"/>
    <p:sldId id="292" r:id="rId14"/>
    <p:sldId id="279" r:id="rId15"/>
    <p:sldId id="281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A47860-B5B6-4EAB-B4FF-2BF62A87FC02}">
  <a:tblStyle styleId="{D6A47860-B5B6-4EAB-B4FF-2BF62A87FC02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3768"/>
  </p:normalViewPr>
  <p:slideViewPr>
    <p:cSldViewPr snapToGrid="0" snapToObjects="1">
      <p:cViewPr varScale="1">
        <p:scale>
          <a:sx n="126" d="100"/>
          <a:sy n="126" d="100"/>
        </p:scale>
        <p:origin x="1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g>
</file>

<file path=ppt/media/image2.jpg>
</file>

<file path=ppt/media/image20.png>
</file>

<file path=ppt/media/image21.jpg>
</file>

<file path=ppt/media/image2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marko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1112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BE" dirty="0" smtClean="0"/>
              <a:t>Nathan &amp; mo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Shape 2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Shape 16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BE" dirty="0" smtClean="0"/>
              <a:t>nathan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BE" dirty="0" smtClean="0"/>
              <a:t>mo</a:t>
            </a: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BE" dirty="0" smtClean="0"/>
              <a:t>mo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348336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BE" dirty="0" smtClean="0"/>
              <a:t>mo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39116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BE" dirty="0" smtClean="0"/>
              <a:t>mo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00543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BE" dirty="0" smtClean="0"/>
              <a:t>mo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92828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BE" dirty="0" smtClean="0"/>
              <a:t>marko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0" t="0" r="0" b="0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457200" y="3363425"/>
            <a:ext cx="3850500" cy="1159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3600"/>
            </a:lvl1pPr>
            <a:lvl2pPr lvl="1">
              <a:spcBef>
                <a:spcPts val="0"/>
              </a:spcBef>
              <a:buSzPct val="100000"/>
              <a:defRPr sz="3600"/>
            </a:lvl2pPr>
            <a:lvl3pPr lvl="2">
              <a:spcBef>
                <a:spcPts val="0"/>
              </a:spcBef>
              <a:buSzPct val="100000"/>
              <a:defRPr sz="3600"/>
            </a:lvl3pPr>
            <a:lvl4pPr lvl="3">
              <a:spcBef>
                <a:spcPts val="0"/>
              </a:spcBef>
              <a:buSzPct val="100000"/>
              <a:defRPr sz="3600"/>
            </a:lvl4pPr>
            <a:lvl5pPr lvl="4">
              <a:spcBef>
                <a:spcPts val="0"/>
              </a:spcBef>
              <a:buSzPct val="100000"/>
              <a:defRPr sz="3600"/>
            </a:lvl5pPr>
            <a:lvl6pPr lvl="5">
              <a:spcBef>
                <a:spcPts val="0"/>
              </a:spcBef>
              <a:buSzPct val="100000"/>
              <a:defRPr sz="3600"/>
            </a:lvl6pPr>
            <a:lvl7pPr lvl="6">
              <a:spcBef>
                <a:spcPts val="0"/>
              </a:spcBef>
              <a:buSzPct val="100000"/>
              <a:defRPr sz="3600"/>
            </a:lvl7pPr>
            <a:lvl8pPr lvl="7">
              <a:spcBef>
                <a:spcPts val="0"/>
              </a:spcBef>
              <a:buSzPct val="100000"/>
              <a:defRPr sz="3600"/>
            </a:lvl8pPr>
            <a:lvl9pPr lvl="8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0" t="0" r="0" b="0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457200" y="2965525"/>
            <a:ext cx="3374700" cy="1007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3000"/>
            </a:lvl1pPr>
            <a:lvl2pPr lvl="1" rtl="0">
              <a:spcBef>
                <a:spcPts val="0"/>
              </a:spcBef>
              <a:buSzPct val="100000"/>
              <a:defRPr sz="3000"/>
            </a:lvl2pPr>
            <a:lvl3pPr lvl="2" rtl="0">
              <a:spcBef>
                <a:spcPts val="0"/>
              </a:spcBef>
              <a:buSzPct val="100000"/>
              <a:defRPr sz="3000"/>
            </a:lvl3pPr>
            <a:lvl4pPr lvl="3" rtl="0">
              <a:spcBef>
                <a:spcPts val="0"/>
              </a:spcBef>
              <a:buSzPct val="100000"/>
              <a:defRPr sz="3000"/>
            </a:lvl4pPr>
            <a:lvl5pPr lvl="4" rtl="0">
              <a:spcBef>
                <a:spcPts val="0"/>
              </a:spcBef>
              <a:buSzPct val="100000"/>
              <a:defRPr sz="3000"/>
            </a:lvl5pPr>
            <a:lvl6pPr lvl="5" rtl="0">
              <a:spcBef>
                <a:spcPts val="0"/>
              </a:spcBef>
              <a:buSzPct val="100000"/>
              <a:defRPr sz="3000"/>
            </a:lvl6pPr>
            <a:lvl7pPr lvl="6" rtl="0">
              <a:spcBef>
                <a:spcPts val="0"/>
              </a:spcBef>
              <a:buSzPct val="100000"/>
              <a:defRPr sz="3000"/>
            </a:lvl7pPr>
            <a:lvl8pPr lvl="7" rtl="0">
              <a:spcBef>
                <a:spcPts val="0"/>
              </a:spcBef>
              <a:buSzPct val="100000"/>
              <a:defRPr sz="3000"/>
            </a:lvl8pPr>
            <a:lvl9pPr lvl="8" rtl="0">
              <a:spcBef>
                <a:spcPts val="0"/>
              </a:spcBef>
              <a:buSzPct val="100000"/>
              <a:defRPr sz="30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457200" y="4056927"/>
            <a:ext cx="3374700" cy="681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buSzPct val="1000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buSzPct val="1000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buSzPct val="1000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buSzPct val="1000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buSzPct val="1000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buSzPct val="1000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buSzPct val="1000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buSzPct val="100000"/>
              <a:buFont typeface="Raleway"/>
              <a:buNone/>
              <a:defRPr sz="11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0" t="0" r="0" b="0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1715122"/>
            <a:ext cx="4762200" cy="2736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/>
        </p:nvSpPr>
        <p:spPr>
          <a:xfrm>
            <a:off x="0" y="-6600"/>
            <a:ext cx="8476700" cy="5153400"/>
          </a:xfrm>
          <a:custGeom>
            <a:avLst/>
            <a:gdLst/>
            <a:ahLst/>
            <a:cxnLst/>
            <a:rect l="0" t="0" r="0" b="0"/>
            <a:pathLst>
              <a:path w="339068" h="206136" extrusionOk="0">
                <a:moveTo>
                  <a:pt x="139274" y="0"/>
                </a:moveTo>
                <a:lnTo>
                  <a:pt x="0" y="264"/>
                </a:lnTo>
                <a:lnTo>
                  <a:pt x="0" y="206045"/>
                </a:lnTo>
                <a:lnTo>
                  <a:pt x="339068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457200" y="1711200"/>
            <a:ext cx="2276400" cy="2748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2870547" y="1711200"/>
            <a:ext cx="2276399" cy="2748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-13225" y="-6600"/>
            <a:ext cx="7076050" cy="5160000"/>
          </a:xfrm>
          <a:custGeom>
            <a:avLst/>
            <a:gdLst/>
            <a:ahLst/>
            <a:cxnLst/>
            <a:rect l="0" t="0" r="0" b="0"/>
            <a:pathLst>
              <a:path w="283042" h="206400" extrusionOk="0">
                <a:moveTo>
                  <a:pt x="83248" y="0"/>
                </a:moveTo>
                <a:lnTo>
                  <a:pt x="0" y="0"/>
                </a:lnTo>
                <a:lnTo>
                  <a:pt x="0" y="206400"/>
                </a:lnTo>
                <a:lnTo>
                  <a:pt x="283042" y="206136"/>
                </a:lnTo>
                <a:close/>
              </a:path>
            </a:pathLst>
          </a:custGeom>
          <a:solidFill>
            <a:srgbClr val="212539">
              <a:alpha val="64620"/>
            </a:srgbClr>
          </a:solidFill>
          <a:ln>
            <a:noFill/>
          </a:ln>
        </p:spPr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otally 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  <p:sp>
        <p:nvSpPr>
          <p:cNvPr id="58" name="Shape 58"/>
          <p:cNvSpPr/>
          <p:nvPr/>
        </p:nvSpPr>
        <p:spPr>
          <a:xfrm>
            <a:off x="75" y="75"/>
            <a:ext cx="9144000" cy="5143500"/>
          </a:xfrm>
          <a:prstGeom prst="rect">
            <a:avLst/>
          </a:prstGeom>
          <a:solidFill>
            <a:srgbClr val="212539">
              <a:alpha val="64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6A5A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984875"/>
            <a:ext cx="2383800" cy="629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715122"/>
            <a:ext cx="4762200" cy="273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╺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z="1000" b="1">
                <a:solidFill>
                  <a:srgbClr val="FFFFFF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‹nr.›</a:t>
            </a:fld>
            <a:endParaRPr lang="en" sz="1000" b="1">
              <a:solidFill>
                <a:srgbClr val="FFFFFF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  <p:sldLayoutId id="2147483658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4" Type="http://schemas.openxmlformats.org/officeDocument/2006/relationships/hyperlink" Target="http://localhost:8080/" TargetMode="External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4" Type="http://schemas.openxmlformats.org/officeDocument/2006/relationships/hyperlink" Target="mailto:marko.ylikulju@student.ap.be" TargetMode="External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4" Type="http://schemas.openxmlformats.org/officeDocument/2006/relationships/hyperlink" Target="http://unsplash.com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ctrTitle"/>
          </p:nvPr>
        </p:nvSpPr>
        <p:spPr>
          <a:xfrm>
            <a:off x="457199" y="3509729"/>
            <a:ext cx="5207431" cy="115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BE" sz="6600" dirty="0" smtClean="0"/>
              <a:t>FinHeartBel</a:t>
            </a:r>
            <a:endParaRPr lang="en" sz="6600" dirty="0"/>
          </a:p>
        </p:txBody>
      </p:sp>
      <p:sp>
        <p:nvSpPr>
          <p:cNvPr id="2" name="Tekstvak 1"/>
          <p:cNvSpPr txBox="1"/>
          <p:nvPr/>
        </p:nvSpPr>
        <p:spPr>
          <a:xfrm>
            <a:off x="3310127" y="4669529"/>
            <a:ext cx="42519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smtClean="0">
                <a:solidFill>
                  <a:schemeClr val="bg1"/>
                </a:solidFill>
              </a:rPr>
              <a:t>Marko, Nathan &amp; Mo</a:t>
            </a:r>
            <a:endParaRPr lang="nl-NL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ianumm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5" name="Kuva 5"/>
          <p:cNvPicPr>
            <a:picLocks noChangeAspect="1"/>
          </p:cNvPicPr>
          <p:nvPr/>
        </p:nvPicPr>
        <p:blipFill rotWithShape="1">
          <a:blip r:embed="rId3">
            <a:alphaModFix amt="4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5" t="5753" r="3389" b="5678"/>
          <a:stretch/>
        </p:blipFill>
        <p:spPr>
          <a:xfrm>
            <a:off x="373503" y="183652"/>
            <a:ext cx="8420848" cy="4799106"/>
          </a:xfrm>
          <a:prstGeom prst="rect">
            <a:avLst/>
          </a:prstGeom>
          <a:gradFill>
            <a:gsLst>
              <a:gs pos="0">
                <a:schemeClr val="accent1">
                  <a:hueOff val="0"/>
                  <a:satOff val="0"/>
                  <a:tint val="100000"/>
                  <a:shade val="100000"/>
                  <a:satMod val="130000"/>
                  <a:alpha val="11000"/>
                  <a:lumMod val="74000"/>
                  <a:lumOff val="26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24296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201"/>
          <p:cNvSpPr txBox="1">
            <a:spLocks noGrp="1"/>
          </p:cNvSpPr>
          <p:nvPr>
            <p:ph type="title" idx="4294967295"/>
          </p:nvPr>
        </p:nvSpPr>
        <p:spPr>
          <a:xfrm>
            <a:off x="457200" y="1109549"/>
            <a:ext cx="2834640" cy="505026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OUR PROCESS IS </a:t>
            </a:r>
            <a:r>
              <a:rPr lang="en" dirty="0" smtClean="0"/>
              <a:t>EASY</a:t>
            </a:r>
            <a:r>
              <a:rPr lang="nl-BE" smtClean="0"/>
              <a:t> </a:t>
            </a:r>
            <a:endParaRPr lang="en"/>
          </a:p>
        </p:txBody>
      </p:sp>
      <p:sp>
        <p:nvSpPr>
          <p:cNvPr id="10" name="Shape 202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nl-BE" dirty="0" smtClean="0"/>
              <a:t>8</a:t>
            </a:r>
            <a:endParaRPr lang="en" dirty="0"/>
          </a:p>
        </p:txBody>
      </p:sp>
      <p:cxnSp>
        <p:nvCxnSpPr>
          <p:cNvPr id="11" name="Shape 203"/>
          <p:cNvCxnSpPr/>
          <p:nvPr/>
        </p:nvCxnSpPr>
        <p:spPr>
          <a:xfrm rot="10800000">
            <a:off x="7900" y="2495550"/>
            <a:ext cx="91326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lg" len="lg"/>
            <a:tailEnd type="none" w="lg" len="lg"/>
          </a:ln>
        </p:spPr>
      </p:cxnSp>
      <p:sp>
        <p:nvSpPr>
          <p:cNvPr id="12" name="Shape 204"/>
          <p:cNvSpPr/>
          <p:nvPr/>
        </p:nvSpPr>
        <p:spPr>
          <a:xfrm>
            <a:off x="4526850" y="2450400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205"/>
          <p:cNvSpPr/>
          <p:nvPr/>
        </p:nvSpPr>
        <p:spPr>
          <a:xfrm>
            <a:off x="2285800" y="2450400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206"/>
          <p:cNvSpPr/>
          <p:nvPr/>
        </p:nvSpPr>
        <p:spPr>
          <a:xfrm>
            <a:off x="6767890" y="2450400"/>
            <a:ext cx="90300" cy="903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207"/>
          <p:cNvSpPr/>
          <p:nvPr/>
        </p:nvSpPr>
        <p:spPr>
          <a:xfrm>
            <a:off x="1549600" y="2266950"/>
            <a:ext cx="1562700" cy="1614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nl-BE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Measurements with device</a:t>
            </a:r>
            <a:endParaRPr lang="en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6" name="Shape 208"/>
          <p:cNvSpPr/>
          <p:nvPr/>
        </p:nvSpPr>
        <p:spPr>
          <a:xfrm>
            <a:off x="6036100" y="2266951"/>
            <a:ext cx="1562700" cy="16146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nl-BE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Show metrics to user</a:t>
            </a:r>
            <a:endParaRPr lang="en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7" name="Shape 209"/>
          <p:cNvSpPr/>
          <p:nvPr/>
        </p:nvSpPr>
        <p:spPr>
          <a:xfrm>
            <a:off x="3792850" y="2266953"/>
            <a:ext cx="1562700" cy="1614599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nl-BE" dirty="0" smtClean="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Analyze with our algorithm</a:t>
            </a:r>
            <a:endParaRPr lang="en" dirty="0">
              <a:solidFill>
                <a:srgbClr val="FFFFFF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/>
        </p:nvSpPr>
        <p:spPr>
          <a:xfrm>
            <a:off x="3476024" y="614401"/>
            <a:ext cx="5028437" cy="3914695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1" name="Shape 261"/>
          <p:cNvSpPr/>
          <p:nvPr/>
        </p:nvSpPr>
        <p:spPr>
          <a:xfrm>
            <a:off x="3686445" y="822288"/>
            <a:ext cx="4607699" cy="2942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1000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rPr>
              <a:t>Place your screenshot here</a:t>
            </a:r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12</a:t>
            </a:fld>
            <a:endParaRPr lang="en"/>
          </a:p>
        </p:txBody>
      </p:sp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987014" y="1530748"/>
            <a:ext cx="2383800" cy="20819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-BE" dirty="0" smtClean="0"/>
              <a:t>Demonstration</a:t>
            </a:r>
            <a:endParaRPr lang="en" dirty="0"/>
          </a:p>
        </p:txBody>
      </p:sp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48771" y="614401"/>
            <a:ext cx="2916936" cy="74761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-BE" sz="4000" dirty="0" smtClean="0"/>
              <a:t>FinHeartBel</a:t>
            </a:r>
            <a:endParaRPr lang="en" sz="4000" dirty="0"/>
          </a:p>
        </p:txBody>
      </p:sp>
      <p:pic>
        <p:nvPicPr>
          <p:cNvPr id="2" name="Afbeelding 1">
            <a:hlinkClick r:id="rId4"/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807" y="822288"/>
            <a:ext cx="4587338" cy="28818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 &amp; achievements </a:t>
            </a:r>
            <a:endParaRPr lang="en-US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 smtClean="0"/>
              <a:t>User system</a:t>
            </a:r>
          </a:p>
          <a:p>
            <a:r>
              <a:rPr lang="en-AU" dirty="0" smtClean="0"/>
              <a:t> hardware independent algorithm for QRS detection</a:t>
            </a:r>
          </a:p>
          <a:p>
            <a:r>
              <a:rPr lang="en-AU" dirty="0" smtClean="0"/>
              <a:t> Extendable toolkit for </a:t>
            </a:r>
            <a:r>
              <a:rPr lang="en-AU" dirty="0" err="1" smtClean="0"/>
              <a:t>webdevelopers</a:t>
            </a:r>
            <a:endParaRPr lang="en-AU" smtClean="0"/>
          </a:p>
          <a:p>
            <a:endParaRPr lang="en-AU" dirty="0" smtClean="0"/>
          </a:p>
          <a:p>
            <a:endParaRPr lang="en-AU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19938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14</a:t>
            </a:fld>
            <a:endParaRPr lang="en"/>
          </a:p>
        </p:txBody>
      </p:sp>
      <p:sp>
        <p:nvSpPr>
          <p:cNvPr id="270" name="Shape 270"/>
          <p:cNvSpPr txBox="1">
            <a:spLocks noGrp="1"/>
          </p:cNvSpPr>
          <p:nvPr>
            <p:ph type="ctrTitle" idx="4294967295"/>
          </p:nvPr>
        </p:nvSpPr>
        <p:spPr>
          <a:xfrm>
            <a:off x="457200" y="1369725"/>
            <a:ext cx="3075300" cy="7659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THANKS!</a:t>
            </a:r>
          </a:p>
        </p:txBody>
      </p:sp>
      <p:sp>
        <p:nvSpPr>
          <p:cNvPr id="271" name="Shape 271"/>
          <p:cNvSpPr txBox="1">
            <a:spLocks noGrp="1"/>
          </p:cNvSpPr>
          <p:nvPr>
            <p:ph type="subTitle" idx="4294967295"/>
          </p:nvPr>
        </p:nvSpPr>
        <p:spPr>
          <a:xfrm>
            <a:off x="457200" y="2162003"/>
            <a:ext cx="3075300" cy="2080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/>
              <a:t>Any questions?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dirty="0"/>
              <a:t>You can </a:t>
            </a:r>
            <a:r>
              <a:rPr lang="nl-BE" dirty="0" smtClean="0"/>
              <a:t>contact us:</a:t>
            </a:r>
            <a:endParaRPr lang="en" dirty="0"/>
          </a:p>
          <a:p>
            <a:r>
              <a:rPr lang="nl-BE" dirty="0" smtClean="0"/>
              <a:t> </a:t>
            </a:r>
            <a:r>
              <a:rPr lang="nl-BE" dirty="0" smtClean="0">
                <a:solidFill>
                  <a:schemeClr val="bg1"/>
                </a:solidFill>
              </a:rPr>
              <a:t>nathan.aertgeerts@student.ap.be</a:t>
            </a:r>
            <a:endParaRPr lang="nl-BE" dirty="0">
              <a:solidFill>
                <a:schemeClr val="bg1"/>
              </a:solidFill>
            </a:endParaRPr>
          </a:p>
          <a:p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smtClean="0">
                <a:solidFill>
                  <a:schemeClr val="bg1"/>
                </a:solidFill>
              </a:rPr>
              <a:t>mo.bouzim@student.ap.be</a:t>
            </a:r>
            <a:endParaRPr lang="nl-BE" dirty="0">
              <a:solidFill>
                <a:schemeClr val="bg1"/>
              </a:solidFill>
            </a:endParaRPr>
          </a:p>
          <a:p>
            <a:r>
              <a:rPr lang="nl-BE" dirty="0">
                <a:solidFill>
                  <a:schemeClr val="bg1"/>
                </a:solidFill>
              </a:rPr>
              <a:t> </a:t>
            </a:r>
            <a:r>
              <a:rPr lang="nl-BE" dirty="0" smtClean="0">
                <a:solidFill>
                  <a:schemeClr val="bg1"/>
                </a:solidFill>
              </a:rPr>
              <a:t>t5ylma01@students.oamk.fi</a:t>
            </a:r>
            <a:endParaRPr lang="en" dirty="0" smtClean="0">
              <a:solidFill>
                <a:schemeClr val="bg1"/>
              </a:solidFill>
              <a:hlinkClick r:id="rId4"/>
            </a:endParaRPr>
          </a:p>
          <a:p>
            <a:endParaRPr lang="e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15</a:t>
            </a:fld>
            <a:endParaRPr lang="en"/>
          </a:p>
        </p:txBody>
      </p:sp>
      <p:sp>
        <p:nvSpPr>
          <p:cNvPr id="8" name="Shape 276"/>
          <p:cNvSpPr txBox="1">
            <a:spLocks/>
          </p:cNvSpPr>
          <p:nvPr/>
        </p:nvSpPr>
        <p:spPr>
          <a:xfrm>
            <a:off x="609600" y="1137275"/>
            <a:ext cx="2383800" cy="629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Raleway"/>
              <a:buNone/>
              <a:defRPr sz="1800" b="1" i="0" u="none" strike="noStrike" cap="non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Raleway"/>
              <a:buNone/>
              <a:defRPr sz="18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" smtClean="0"/>
              <a:t>CREDITS</a:t>
            </a:r>
            <a:endParaRPr lang="en"/>
          </a:p>
        </p:txBody>
      </p:sp>
      <p:sp>
        <p:nvSpPr>
          <p:cNvPr id="9" name="Shape 277"/>
          <p:cNvSpPr txBox="1">
            <a:spLocks/>
          </p:cNvSpPr>
          <p:nvPr/>
        </p:nvSpPr>
        <p:spPr>
          <a:xfrm>
            <a:off x="609599" y="1867522"/>
            <a:ext cx="4943959" cy="2736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╺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FFFFFF"/>
              </a:buClr>
              <a:buFont typeface="Varela"/>
              <a:buChar char="╶"/>
              <a:defRPr sz="1400" b="0" i="0" u="none" strike="noStrike" cap="none">
                <a:solidFill>
                  <a:srgbClr val="FFFFFF"/>
                </a:solidFill>
                <a:latin typeface="Varela"/>
                <a:ea typeface="Varela"/>
                <a:cs typeface="Varela"/>
                <a:sym typeface="Varela"/>
              </a:defRPr>
            </a:lvl9pPr>
          </a:lstStyle>
          <a:p>
            <a:pPr>
              <a:buFont typeface="Varela"/>
              <a:buNone/>
            </a:pPr>
            <a:r>
              <a:rPr lang="en" dirty="0" smtClean="0"/>
              <a:t>Special thanks to all the people who </a:t>
            </a:r>
            <a:r>
              <a:rPr lang="nl-BE" dirty="0" smtClean="0"/>
              <a:t>helped making this possible</a:t>
            </a:r>
            <a:r>
              <a:rPr lang="en" dirty="0" smtClean="0"/>
              <a:t>:</a:t>
            </a:r>
          </a:p>
          <a:p>
            <a:pPr marL="457200" indent="-228600"/>
            <a:r>
              <a:rPr lang="nl-BE" dirty="0" smtClean="0"/>
              <a:t>Tom &amp; Luc Peeters</a:t>
            </a:r>
          </a:p>
          <a:p>
            <a:pPr marL="457200" indent="-228600"/>
            <a:r>
              <a:rPr lang="nl-BE" dirty="0" smtClean="0"/>
              <a:t>Pekka Alaluukas &amp; Jaakko Kaski</a:t>
            </a:r>
          </a:p>
          <a:p>
            <a:pPr marL="457200" indent="-228600"/>
            <a:r>
              <a:rPr lang="nl-BE" dirty="0" smtClean="0"/>
              <a:t>Marko &amp; Veli-Pekka, Nathan &amp; Mo</a:t>
            </a:r>
            <a:endParaRPr lang="en" u="sng" dirty="0">
              <a:hlinkClick r:id="rId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/>
        </p:nvSpPr>
        <p:spPr>
          <a:xfrm>
            <a:off x="920549" y="1089824"/>
            <a:ext cx="7508081" cy="3587914"/>
          </a:xfrm>
          <a:custGeom>
            <a:avLst/>
            <a:gdLst/>
            <a:ahLst/>
            <a:cxnLst/>
            <a:rect l="0" t="0" r="0" b="0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0" name="Shape 170"/>
          <p:cNvSpPr txBox="1">
            <a:spLocks noGrp="1"/>
          </p:cNvSpPr>
          <p:nvPr>
            <p:ph type="title" idx="4294967295"/>
          </p:nvPr>
        </p:nvSpPr>
        <p:spPr>
          <a:xfrm>
            <a:off x="2653362" y="42518"/>
            <a:ext cx="4042453" cy="629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nl-BE" smtClean="0"/>
              <a:t>Shocking Facts all around the world</a:t>
            </a:r>
            <a:endParaRPr lang="en" dirty="0"/>
          </a:p>
        </p:txBody>
      </p:sp>
      <p:sp>
        <p:nvSpPr>
          <p:cNvPr id="171" name="Shape 171"/>
          <p:cNvSpPr/>
          <p:nvPr/>
        </p:nvSpPr>
        <p:spPr>
          <a:xfrm>
            <a:off x="3484500" y="750786"/>
            <a:ext cx="2459100" cy="181902"/>
          </a:xfrm>
          <a:prstGeom prst="wedgeRectCallout">
            <a:avLst>
              <a:gd name="adj1" fmla="val -14933"/>
              <a:gd name="adj2" fmla="val 163576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sz="800" b="1" dirty="0" smtClean="0">
                <a:solidFill>
                  <a:schemeClr val="bg1"/>
                </a:solidFill>
              </a:rPr>
              <a:t>1 out of 18 has Cardiac Arrhythmia worldwide.</a:t>
            </a:r>
            <a:endParaRPr lang="en-US" sz="800" b="1" dirty="0">
              <a:solidFill>
                <a:schemeClr val="bg1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72" name="Shape 172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  <p:sp>
        <p:nvSpPr>
          <p:cNvPr id="12" name="Shape 171"/>
          <p:cNvSpPr/>
          <p:nvPr/>
        </p:nvSpPr>
        <p:spPr>
          <a:xfrm flipH="1">
            <a:off x="173766" y="2611647"/>
            <a:ext cx="1499586" cy="908794"/>
          </a:xfrm>
          <a:prstGeom prst="wedgeRectCallout">
            <a:avLst>
              <a:gd name="adj1" fmla="val -66441"/>
              <a:gd name="adj2" fmla="val -106236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sz="800" b="1" dirty="0" smtClean="0">
                <a:solidFill>
                  <a:schemeClr val="bg1"/>
                </a:solidFill>
              </a:rPr>
              <a:t>Approximately 500.000 Americans die every year from a heart disease, Cardiac Arrhythmia</a:t>
            </a:r>
            <a:r>
              <a:rPr lang="en-US" sz="800" b="1" dirty="0" smtClean="0">
                <a:solidFill>
                  <a:schemeClr val="bg1"/>
                </a:solidFill>
                <a:latin typeface="Varela"/>
                <a:ea typeface="Varela"/>
                <a:cs typeface="Varela"/>
                <a:sym typeface="Varela"/>
              </a:rPr>
              <a:t> causes the majority of that.</a:t>
            </a:r>
            <a:endParaRPr lang="en-US" sz="800" b="1" dirty="0">
              <a:solidFill>
                <a:schemeClr val="bg1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4" name="Shape 171"/>
          <p:cNvSpPr/>
          <p:nvPr/>
        </p:nvSpPr>
        <p:spPr>
          <a:xfrm>
            <a:off x="2458930" y="1996929"/>
            <a:ext cx="1638241" cy="614718"/>
          </a:xfrm>
          <a:prstGeom prst="wedgeRectCallout">
            <a:avLst>
              <a:gd name="adj1" fmla="val 70465"/>
              <a:gd name="adj2" fmla="val -69963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nl-NL" sz="800" b="1" dirty="0" err="1">
                <a:solidFill>
                  <a:schemeClr val="bg1"/>
                </a:solidFill>
              </a:rPr>
              <a:t>Cardiovascular</a:t>
            </a:r>
            <a:r>
              <a:rPr lang="nl-NL" sz="800" b="1" dirty="0">
                <a:solidFill>
                  <a:schemeClr val="bg1"/>
                </a:solidFill>
              </a:rPr>
              <a:t> </a:t>
            </a:r>
            <a:r>
              <a:rPr lang="nl-NL" sz="800" b="1" dirty="0" err="1">
                <a:solidFill>
                  <a:schemeClr val="bg1"/>
                </a:solidFill>
              </a:rPr>
              <a:t>diseases</a:t>
            </a:r>
            <a:r>
              <a:rPr lang="nl-NL" sz="800" b="1" dirty="0">
                <a:solidFill>
                  <a:schemeClr val="bg1"/>
                </a:solidFill>
              </a:rPr>
              <a:t> are </a:t>
            </a:r>
            <a:r>
              <a:rPr lang="nl-NL" sz="800" b="1" dirty="0" err="1">
                <a:solidFill>
                  <a:schemeClr val="bg1"/>
                </a:solidFill>
              </a:rPr>
              <a:t>the</a:t>
            </a:r>
            <a:r>
              <a:rPr lang="nl-NL" sz="800" b="1" dirty="0">
                <a:solidFill>
                  <a:schemeClr val="bg1"/>
                </a:solidFill>
              </a:rPr>
              <a:t> </a:t>
            </a:r>
            <a:r>
              <a:rPr lang="nl-NL" sz="800" b="1" dirty="0" err="1">
                <a:solidFill>
                  <a:schemeClr val="bg1"/>
                </a:solidFill>
              </a:rPr>
              <a:t>leading</a:t>
            </a:r>
            <a:r>
              <a:rPr lang="nl-NL" sz="800" b="1" dirty="0">
                <a:solidFill>
                  <a:schemeClr val="bg1"/>
                </a:solidFill>
              </a:rPr>
              <a:t> </a:t>
            </a:r>
            <a:r>
              <a:rPr lang="nl-NL" sz="800" b="1" dirty="0" err="1" smtClean="0">
                <a:solidFill>
                  <a:schemeClr val="bg1"/>
                </a:solidFill>
              </a:rPr>
              <a:t>cause</a:t>
            </a:r>
            <a:r>
              <a:rPr lang="nl-NL" sz="800" b="1" dirty="0" smtClean="0">
                <a:solidFill>
                  <a:schemeClr val="bg1"/>
                </a:solidFill>
              </a:rPr>
              <a:t> </a:t>
            </a:r>
            <a:r>
              <a:rPr lang="nl-NL" sz="800" b="1" dirty="0">
                <a:solidFill>
                  <a:schemeClr val="bg1"/>
                </a:solidFill>
              </a:rPr>
              <a:t>o</a:t>
            </a:r>
            <a:r>
              <a:rPr lang="nl-NL" sz="800" b="1" dirty="0" smtClean="0">
                <a:solidFill>
                  <a:schemeClr val="bg1"/>
                </a:solidFill>
              </a:rPr>
              <a:t>f </a:t>
            </a:r>
            <a:r>
              <a:rPr lang="nl-NL" sz="800" b="1" dirty="0" err="1" smtClean="0">
                <a:solidFill>
                  <a:schemeClr val="bg1"/>
                </a:solidFill>
              </a:rPr>
              <a:t>death</a:t>
            </a:r>
            <a:r>
              <a:rPr lang="nl-NL" sz="800" b="1" dirty="0" smtClean="0">
                <a:solidFill>
                  <a:schemeClr val="bg1"/>
                </a:solidFill>
              </a:rPr>
              <a:t> in </a:t>
            </a:r>
            <a:r>
              <a:rPr lang="nl-NL" sz="800" b="1" dirty="0" err="1">
                <a:solidFill>
                  <a:schemeClr val="bg1"/>
                </a:solidFill>
              </a:rPr>
              <a:t>the</a:t>
            </a:r>
            <a:r>
              <a:rPr lang="nl-NL" sz="800" b="1" dirty="0">
                <a:solidFill>
                  <a:schemeClr val="bg1"/>
                </a:solidFill>
              </a:rPr>
              <a:t> </a:t>
            </a:r>
            <a:r>
              <a:rPr lang="nl-NL" sz="800" b="1" dirty="0" smtClean="0">
                <a:solidFill>
                  <a:schemeClr val="bg1"/>
                </a:solidFill>
              </a:rPr>
              <a:t>EU.</a:t>
            </a:r>
          </a:p>
          <a:p>
            <a:pPr lvl="0"/>
            <a:r>
              <a:rPr lang="nl-NL" sz="800" b="1" dirty="0" smtClean="0">
                <a:solidFill>
                  <a:schemeClr val="bg1"/>
                </a:solidFill>
                <a:latin typeface="Varela"/>
                <a:ea typeface="Varela"/>
                <a:cs typeface="Varela"/>
                <a:sym typeface="Varela"/>
              </a:rPr>
              <a:t>(2013 = 37,5%)</a:t>
            </a:r>
            <a:endParaRPr lang="en-US" sz="800" b="1" dirty="0">
              <a:solidFill>
                <a:schemeClr val="bg1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5" name="Shape 171"/>
          <p:cNvSpPr/>
          <p:nvPr/>
        </p:nvSpPr>
        <p:spPr>
          <a:xfrm>
            <a:off x="5041710" y="4158794"/>
            <a:ext cx="1459674" cy="514856"/>
          </a:xfrm>
          <a:prstGeom prst="wedgeRectCallout">
            <a:avLst>
              <a:gd name="adj1" fmla="val -66428"/>
              <a:gd name="adj2" fmla="val -131111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sz="800" b="1" dirty="0" smtClean="0">
                <a:solidFill>
                  <a:schemeClr val="bg1"/>
                </a:solidFill>
              </a:rPr>
              <a:t>18% of all deaths in South Africa are cause by Cardiovascular diseases.</a:t>
            </a:r>
            <a:endParaRPr lang="en-US" sz="800" b="1" dirty="0">
              <a:solidFill>
                <a:schemeClr val="bg1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  <p:sp>
        <p:nvSpPr>
          <p:cNvPr id="16" name="Shape 171"/>
          <p:cNvSpPr/>
          <p:nvPr/>
        </p:nvSpPr>
        <p:spPr>
          <a:xfrm>
            <a:off x="7468881" y="2304288"/>
            <a:ext cx="1459674" cy="514856"/>
          </a:xfrm>
          <a:prstGeom prst="wedgeRectCallout">
            <a:avLst>
              <a:gd name="adj1" fmla="val -128446"/>
              <a:gd name="adj2" fmla="val -147095"/>
            </a:avLst>
          </a:prstGeom>
          <a:solidFill>
            <a:srgbClr val="00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-US" sz="800" b="1" dirty="0" smtClean="0">
                <a:solidFill>
                  <a:schemeClr val="bg1"/>
                </a:solidFill>
                <a:latin typeface="Varela"/>
                <a:ea typeface="Varela"/>
                <a:cs typeface="Varela"/>
                <a:sym typeface="Varela"/>
              </a:rPr>
              <a:t>Heart disease is the number 1 death cause in Russia.</a:t>
            </a:r>
            <a:endParaRPr lang="en-US" sz="800" b="1" dirty="0">
              <a:solidFill>
                <a:schemeClr val="bg1"/>
              </a:solidFill>
              <a:latin typeface="Varela"/>
              <a:ea typeface="Varela"/>
              <a:cs typeface="Varela"/>
              <a:sym typeface="Varel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ctrTitle" idx="4294967295"/>
          </p:nvPr>
        </p:nvSpPr>
        <p:spPr>
          <a:xfrm>
            <a:off x="457200" y="2726350"/>
            <a:ext cx="3760200" cy="1159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-BE" sz="4200" dirty="0" smtClean="0"/>
              <a:t>The Idea</a:t>
            </a:r>
            <a:endParaRPr lang="en" sz="4200" dirty="0"/>
          </a:p>
        </p:txBody>
      </p:sp>
      <p:sp>
        <p:nvSpPr>
          <p:cNvPr id="105" name="Shape 105"/>
          <p:cNvSpPr txBox="1">
            <a:spLocks noGrp="1"/>
          </p:cNvSpPr>
          <p:nvPr>
            <p:ph type="subTitle" idx="4294967295"/>
          </p:nvPr>
        </p:nvSpPr>
        <p:spPr>
          <a:xfrm>
            <a:off x="457200" y="3868751"/>
            <a:ext cx="4480560" cy="78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-BE" dirty="0" smtClean="0"/>
              <a:t>Inform people in advance and offer them a simple solution. Keeping track of their health with FinHeartBel.</a:t>
            </a:r>
            <a:endParaRPr lang="en" dirty="0"/>
          </a:p>
        </p:txBody>
      </p:sp>
      <p:grpSp>
        <p:nvGrpSpPr>
          <p:cNvPr id="106" name="Shape 106"/>
          <p:cNvGrpSpPr/>
          <p:nvPr/>
        </p:nvGrpSpPr>
        <p:grpSpPr>
          <a:xfrm>
            <a:off x="1005900" y="756007"/>
            <a:ext cx="1347989" cy="1347990"/>
            <a:chOff x="6643075" y="3664250"/>
            <a:chExt cx="407950" cy="407975"/>
          </a:xfrm>
        </p:grpSpPr>
        <p:sp>
          <p:nvSpPr>
            <p:cNvPr id="107" name="Shape 107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09" name="Shape 109"/>
          <p:cNvGrpSpPr/>
          <p:nvPr/>
        </p:nvGrpSpPr>
        <p:grpSpPr>
          <a:xfrm rot="21012515">
            <a:off x="926817" y="2279455"/>
            <a:ext cx="554212" cy="554181"/>
            <a:chOff x="576250" y="4319400"/>
            <a:chExt cx="442075" cy="442050"/>
          </a:xfrm>
        </p:grpSpPr>
        <p:sp>
          <p:nvSpPr>
            <p:cNvPr id="110" name="Shape 110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14" name="Shape 114"/>
          <p:cNvSpPr/>
          <p:nvPr/>
        </p:nvSpPr>
        <p:spPr>
          <a:xfrm>
            <a:off x="683418" y="1067204"/>
            <a:ext cx="210696" cy="20118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5" name="Shape 115"/>
          <p:cNvSpPr/>
          <p:nvPr/>
        </p:nvSpPr>
        <p:spPr>
          <a:xfrm rot="2697418">
            <a:off x="2071890" y="2097186"/>
            <a:ext cx="319833" cy="30538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2324915" y="1922839"/>
            <a:ext cx="128094" cy="12238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7" name="Shape 117"/>
          <p:cNvSpPr/>
          <p:nvPr/>
        </p:nvSpPr>
        <p:spPr>
          <a:xfrm rot="1279858">
            <a:off x="537438" y="1674034"/>
            <a:ext cx="128071" cy="122380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457200" y="272172"/>
            <a:ext cx="2383800" cy="629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-BE" smtClean="0"/>
              <a:t>QRS complex</a:t>
            </a:r>
            <a:endParaRPr lang="en" dirty="0"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" b="14390"/>
          <a:stretch/>
        </p:blipFill>
        <p:spPr>
          <a:xfrm>
            <a:off x="4041648" y="0"/>
            <a:ext cx="5102012" cy="5144230"/>
          </a:xfrm>
          <a:prstGeom prst="rect">
            <a:avLst/>
          </a:prstGeom>
        </p:spPr>
      </p:pic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/>
          <a:p>
            <a:r>
              <a:rPr lang="nl-BE" dirty="0" err="1"/>
              <a:t>Algorithm</a:t>
            </a:r>
            <a:endParaRPr lang="en" dirty="0"/>
          </a:p>
        </p:txBody>
      </p:sp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43" indent="-285743"/>
            <a:r>
              <a:rPr lang="nl-BE" dirty="0" err="1"/>
              <a:t>Custom</a:t>
            </a:r>
            <a:r>
              <a:rPr lang="nl-BE" dirty="0"/>
              <a:t> C </a:t>
            </a:r>
            <a:r>
              <a:rPr lang="nl-BE" dirty="0" err="1"/>
              <a:t>to</a:t>
            </a:r>
            <a:r>
              <a:rPr lang="nl-BE" dirty="0"/>
              <a:t> Typescript port</a:t>
            </a:r>
          </a:p>
          <a:p>
            <a:pPr marL="285743" indent="-285743"/>
            <a:r>
              <a:rPr lang="nl-BE" dirty="0"/>
              <a:t>Client-</a:t>
            </a:r>
            <a:r>
              <a:rPr lang="nl-BE" dirty="0" err="1"/>
              <a:t>based</a:t>
            </a:r>
            <a:r>
              <a:rPr lang="nl-BE" dirty="0"/>
              <a:t> </a:t>
            </a:r>
            <a:r>
              <a:rPr lang="nl-BE" dirty="0" err="1"/>
              <a:t>implementation</a:t>
            </a:r>
            <a:endParaRPr lang="nl-BE" dirty="0"/>
          </a:p>
          <a:p>
            <a:pPr marL="285743" indent="-285743"/>
            <a:r>
              <a:rPr lang="nl-BE" dirty="0" err="1"/>
              <a:t>Frequency</a:t>
            </a:r>
            <a:r>
              <a:rPr lang="nl-BE" dirty="0"/>
              <a:t> </a:t>
            </a:r>
            <a:r>
              <a:rPr lang="nl-BE" dirty="0" err="1"/>
              <a:t>independant</a:t>
            </a:r>
            <a:endParaRPr lang="nl-BE" dirty="0"/>
          </a:p>
          <a:p>
            <a:pPr marL="285743" indent="-285743"/>
            <a:r>
              <a:rPr lang="nl-BE" dirty="0"/>
              <a:t>Portable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other</a:t>
            </a:r>
            <a:r>
              <a:rPr lang="nl-BE" dirty="0"/>
              <a:t> </a:t>
            </a:r>
            <a:r>
              <a:rPr lang="nl-BE" dirty="0" err="1"/>
              <a:t>projects</a:t>
            </a:r>
            <a:r>
              <a:rPr lang="nl-BE" dirty="0"/>
              <a:t> and </a:t>
            </a:r>
            <a:r>
              <a:rPr lang="nl-BE" dirty="0" err="1"/>
              <a:t>devices</a:t>
            </a:r>
            <a:endParaRPr lang="nl-BE" dirty="0"/>
          </a:p>
          <a:p>
            <a:pPr marL="285743" indent="-285743"/>
            <a:r>
              <a:rPr lang="nl-BE" dirty="0" err="1"/>
              <a:t>Implementation</a:t>
            </a:r>
            <a:r>
              <a:rPr lang="nl-BE" dirty="0"/>
              <a:t> of HC Chen, SW Chen, University of </a:t>
            </a:r>
            <a:r>
              <a:rPr lang="nl-BE" dirty="0" err="1"/>
              <a:t>Taiwain</a:t>
            </a:r>
            <a:endParaRPr lang="nl-BE" dirty="0"/>
          </a:p>
          <a:p>
            <a:pPr marL="285743" indent="-285743"/>
            <a:r>
              <a:rPr lang="nl-BE" dirty="0" err="1"/>
              <a:t>Algorithm</a:t>
            </a:r>
            <a:r>
              <a:rPr lang="nl-BE" dirty="0"/>
              <a:t> </a:t>
            </a:r>
            <a:r>
              <a:rPr lang="nl-BE" dirty="0" err="1"/>
              <a:t>based</a:t>
            </a:r>
            <a:r>
              <a:rPr lang="nl-BE" dirty="0"/>
              <a:t> on Pan-</a:t>
            </a:r>
            <a:r>
              <a:rPr lang="nl-BE" dirty="0" err="1"/>
              <a:t>Tompkins</a:t>
            </a:r>
            <a:r>
              <a:rPr lang="nl-BE" dirty="0"/>
              <a:t> 1982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59290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/>
          <a:p>
            <a:r>
              <a:rPr lang="nl-BE" dirty="0"/>
              <a:t>Highpass </a:t>
            </a:r>
            <a:r>
              <a:rPr lang="nl-BE" dirty="0" err="1"/>
              <a:t>linear</a:t>
            </a:r>
            <a:r>
              <a:rPr lang="nl-BE" dirty="0"/>
              <a:t> </a:t>
            </a:r>
            <a:r>
              <a:rPr lang="nl-BE" dirty="0" err="1"/>
              <a:t>regression</a:t>
            </a:r>
            <a:endParaRPr lang="en" dirty="0"/>
          </a:p>
        </p:txBody>
      </p:sp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nl-BE" dirty="0" err="1"/>
              <a:t>moving</a:t>
            </a:r>
            <a:r>
              <a:rPr lang="nl-BE" dirty="0"/>
              <a:t> </a:t>
            </a:r>
            <a:r>
              <a:rPr lang="nl-BE" dirty="0" err="1"/>
              <a:t>average</a:t>
            </a:r>
            <a:r>
              <a:rPr lang="nl-BE" dirty="0"/>
              <a:t> filter</a:t>
            </a:r>
          </a:p>
          <a:p>
            <a:pPr>
              <a:buNone/>
            </a:pPr>
            <a:r>
              <a:rPr lang="nl-BE" dirty="0"/>
              <a:t>Filter </a:t>
            </a:r>
            <a:r>
              <a:rPr lang="nl-BE" dirty="0" err="1"/>
              <a:t>noise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Arduino</a:t>
            </a:r>
            <a:endParaRPr lang="nl-BE" dirty="0"/>
          </a:p>
          <a:p>
            <a:pPr>
              <a:buNone/>
            </a:pPr>
            <a:r>
              <a:rPr lang="nl-BE" dirty="0"/>
              <a:t>Preparing stage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lowpass</a:t>
            </a:r>
            <a:r>
              <a:rPr lang="nl-BE" dirty="0"/>
              <a:t> filter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7487" y="492094"/>
            <a:ext cx="4460809" cy="1517460"/>
          </a:xfrm>
          <a:prstGeom prst="rect">
            <a:avLst/>
          </a:prstGeom>
        </p:spPr>
      </p:pic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 lang="en"/>
          </a:p>
        </p:txBody>
      </p:sp>
      <p:pic>
        <p:nvPicPr>
          <p:cNvPr id="5" name="Afbeelding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7486" y="2171701"/>
            <a:ext cx="2792292" cy="617243"/>
          </a:xfrm>
          <a:prstGeom prst="rect">
            <a:avLst/>
          </a:prstGeom>
        </p:spPr>
      </p:pic>
      <p:pic>
        <p:nvPicPr>
          <p:cNvPr id="6" name="Afbeelding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7487" y="2951090"/>
            <a:ext cx="2794083" cy="56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12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/>
          <a:p>
            <a:r>
              <a:rPr lang="nl-BE" dirty="0" err="1"/>
              <a:t>Lowpass</a:t>
            </a:r>
            <a:r>
              <a:rPr lang="nl-BE" dirty="0"/>
              <a:t> stage</a:t>
            </a:r>
            <a:endParaRPr lang="en" dirty="0"/>
          </a:p>
        </p:txBody>
      </p:sp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nl-BE" dirty="0" err="1"/>
              <a:t>Emphisize</a:t>
            </a:r>
            <a:r>
              <a:rPr lang="nl-BE" dirty="0"/>
              <a:t> </a:t>
            </a:r>
            <a:r>
              <a:rPr lang="nl-BE" dirty="0" err="1"/>
              <a:t>peaks</a:t>
            </a:r>
            <a:endParaRPr lang="nl-BE" dirty="0"/>
          </a:p>
          <a:p>
            <a:pPr>
              <a:buNone/>
            </a:pPr>
            <a:r>
              <a:rPr lang="nl-BE" dirty="0" err="1"/>
              <a:t>Squaring</a:t>
            </a:r>
            <a:r>
              <a:rPr lang="nl-BE" dirty="0"/>
              <a:t> </a:t>
            </a:r>
            <a:r>
              <a:rPr lang="nl-BE" dirty="0" err="1"/>
              <a:t>function</a:t>
            </a:r>
            <a:endParaRPr lang="nl-BE" dirty="0"/>
          </a:p>
          <a:p>
            <a:pPr>
              <a:buNone/>
            </a:pPr>
            <a:endParaRPr lang="nl-BE" dirty="0"/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 lang="en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3922" y="1614576"/>
            <a:ext cx="3464616" cy="83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4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91425" tIns="91425" rIns="91425" bIns="91425" rtlCol="0" anchor="b" anchorCtr="0">
            <a:noAutofit/>
          </a:bodyPr>
          <a:lstStyle/>
          <a:p>
            <a:r>
              <a:rPr lang="nl-BE" dirty="0" err="1"/>
              <a:t>Decisionmaking</a:t>
            </a:r>
            <a:r>
              <a:rPr lang="nl-BE" dirty="0"/>
              <a:t> stage</a:t>
            </a:r>
            <a:endParaRPr lang="en" dirty="0"/>
          </a:p>
        </p:txBody>
      </p:sp>
      <p:sp>
        <p:nvSpPr>
          <p:cNvPr id="2" name="Tijdelijke aanduiding voor tekst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nl-BE" dirty="0" err="1"/>
              <a:t>Detecting</a:t>
            </a:r>
            <a:r>
              <a:rPr lang="nl-BE" dirty="0"/>
              <a:t> </a:t>
            </a:r>
            <a:r>
              <a:rPr lang="nl-BE" dirty="0" err="1"/>
              <a:t>peaks</a:t>
            </a:r>
            <a:endParaRPr lang="nl-BE" dirty="0"/>
          </a:p>
          <a:p>
            <a:pPr>
              <a:buNone/>
            </a:pPr>
            <a:r>
              <a:rPr lang="nl-BE" dirty="0" err="1"/>
              <a:t>Frequency</a:t>
            </a:r>
            <a:r>
              <a:rPr lang="nl-BE" dirty="0"/>
              <a:t> </a:t>
            </a:r>
            <a:r>
              <a:rPr lang="nl-BE" dirty="0" err="1"/>
              <a:t>independant</a:t>
            </a:r>
            <a:endParaRPr lang="nl-BE" dirty="0"/>
          </a:p>
          <a:p>
            <a:pPr>
              <a:buNone/>
            </a:pPr>
            <a:r>
              <a:rPr lang="nl-BE" dirty="0" err="1"/>
              <a:t>Arrythmia</a:t>
            </a:r>
            <a:r>
              <a:rPr lang="nl-BE" dirty="0"/>
              <a:t> </a:t>
            </a:r>
            <a:r>
              <a:rPr lang="nl-BE" dirty="0" err="1"/>
              <a:t>decision</a:t>
            </a:r>
            <a:r>
              <a:rPr lang="nl-BE" dirty="0"/>
              <a:t> making</a:t>
            </a:r>
          </a:p>
          <a:p>
            <a:pPr>
              <a:buNone/>
            </a:pPr>
            <a:r>
              <a:rPr lang="nl-BE" dirty="0"/>
              <a:t>BPM </a:t>
            </a:r>
            <a:r>
              <a:rPr lang="nl-BE" dirty="0" err="1"/>
              <a:t>Calculation</a:t>
            </a:r>
            <a:endParaRPr lang="nl-BE" dirty="0"/>
          </a:p>
          <a:p>
            <a:pPr>
              <a:buNone/>
            </a:pPr>
            <a:endParaRPr lang="nl-BE" dirty="0"/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vert="horz" lIns="91425" tIns="91425" rIns="91425" bIns="91425" rtlCol="0" anchor="ctr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 lang="en"/>
          </a:p>
        </p:txBody>
      </p:sp>
      <p:pic>
        <p:nvPicPr>
          <p:cNvPr id="3" name="Afbeelding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8988" y="984876"/>
            <a:ext cx="4954702" cy="569506"/>
          </a:xfrm>
          <a:prstGeom prst="rect">
            <a:avLst/>
          </a:prstGeom>
        </p:spPr>
      </p:pic>
      <p:pic>
        <p:nvPicPr>
          <p:cNvPr id="7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6151" y="1727876"/>
            <a:ext cx="3000375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7145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ctrTitle"/>
          </p:nvPr>
        </p:nvSpPr>
        <p:spPr>
          <a:xfrm>
            <a:off x="0" y="-103978"/>
            <a:ext cx="2889504" cy="990946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nl-BE" sz="3200" dirty="0" smtClean="0"/>
              <a:t>Hardware</a:t>
            </a:r>
            <a:endParaRPr lang="en" sz="3200" dirty="0"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457200" y="4673650"/>
            <a:ext cx="548700" cy="24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9</a:t>
            </a:fld>
            <a:endParaRPr lang="en"/>
          </a:p>
        </p:txBody>
      </p:sp>
      <p:pic>
        <p:nvPicPr>
          <p:cNvPr id="5" name="Kuva 8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7" t="11047" r="7738" b="4858"/>
          <a:stretch/>
        </p:blipFill>
        <p:spPr>
          <a:xfrm>
            <a:off x="2057400" y="0"/>
            <a:ext cx="7086600" cy="5140844"/>
          </a:xfrm>
          <a:prstGeom prst="rect">
            <a:avLst/>
          </a:prstGeom>
        </p:spPr>
      </p:pic>
      <p:grpSp>
        <p:nvGrpSpPr>
          <p:cNvPr id="8" name="Groeperen 7"/>
          <p:cNvGrpSpPr/>
          <p:nvPr/>
        </p:nvGrpSpPr>
        <p:grpSpPr>
          <a:xfrm>
            <a:off x="205901" y="1101257"/>
            <a:ext cx="1535224" cy="512913"/>
            <a:chOff x="2018" y="740663"/>
            <a:chExt cx="1193037" cy="987552"/>
          </a:xfrm>
          <a:gradFill>
            <a:gsLst>
              <a:gs pos="0">
                <a:schemeClr val="accent1">
                  <a:hueOff val="0"/>
                  <a:satOff val="0"/>
                  <a:tint val="100000"/>
                  <a:shade val="100000"/>
                  <a:satMod val="130000"/>
                  <a:alpha val="27000"/>
                  <a:lumMod val="89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grpSpPr>
        <p:sp>
          <p:nvSpPr>
            <p:cNvPr id="24" name="Afgeronde rechthoek 23"/>
            <p:cNvSpPr/>
            <p:nvPr/>
          </p:nvSpPr>
          <p:spPr>
            <a:xfrm>
              <a:off x="2018" y="740663"/>
              <a:ext cx="1193037" cy="987552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Afgeronde rechthoek 5"/>
            <p:cNvSpPr/>
            <p:nvPr/>
          </p:nvSpPr>
          <p:spPr>
            <a:xfrm>
              <a:off x="50226" y="788871"/>
              <a:ext cx="1096621" cy="89113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666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i-FI" sz="1500" b="0" i="0" kern="1200" dirty="0" err="1" smtClean="0"/>
                <a:t>Amplifier</a:t>
              </a:r>
              <a:endParaRPr lang="fi-FI" sz="1500" kern="1200" dirty="0"/>
            </a:p>
          </p:txBody>
        </p:sp>
      </p:grpSp>
      <p:grpSp>
        <p:nvGrpSpPr>
          <p:cNvPr id="9" name="Groeperen 8"/>
          <p:cNvGrpSpPr/>
          <p:nvPr/>
        </p:nvGrpSpPr>
        <p:grpSpPr>
          <a:xfrm>
            <a:off x="205901" y="1682475"/>
            <a:ext cx="1535224" cy="488671"/>
            <a:chOff x="1276849" y="740663"/>
            <a:chExt cx="1193037" cy="987552"/>
          </a:xfrm>
          <a:gradFill>
            <a:gsLst>
              <a:gs pos="0">
                <a:schemeClr val="accent1">
                  <a:hueOff val="0"/>
                  <a:satOff val="0"/>
                  <a:tint val="100000"/>
                  <a:shade val="100000"/>
                  <a:satMod val="130000"/>
                  <a:alpha val="27000"/>
                  <a:lumMod val="89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grpSpPr>
        <p:sp>
          <p:nvSpPr>
            <p:cNvPr id="22" name="Afgeronde rechthoek 21"/>
            <p:cNvSpPr/>
            <p:nvPr/>
          </p:nvSpPr>
          <p:spPr>
            <a:xfrm>
              <a:off x="1276849" y="740663"/>
              <a:ext cx="1193037" cy="987552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Afgeronde rechthoek 7"/>
            <p:cNvSpPr/>
            <p:nvPr/>
          </p:nvSpPr>
          <p:spPr>
            <a:xfrm>
              <a:off x="1325057" y="788871"/>
              <a:ext cx="1096621" cy="89113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666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i-FI" sz="1500" b="0" i="0" kern="1200" smtClean="0"/>
                <a:t>Filter</a:t>
              </a:r>
              <a:endParaRPr lang="fi-FI" sz="1500" kern="1200" dirty="0"/>
            </a:p>
          </p:txBody>
        </p:sp>
      </p:grpSp>
      <p:grpSp>
        <p:nvGrpSpPr>
          <p:cNvPr id="10" name="Groeperen 9"/>
          <p:cNvGrpSpPr/>
          <p:nvPr/>
        </p:nvGrpSpPr>
        <p:grpSpPr>
          <a:xfrm>
            <a:off x="205901" y="2227162"/>
            <a:ext cx="1535224" cy="594360"/>
            <a:chOff x="2551681" y="740663"/>
            <a:chExt cx="1193037" cy="987552"/>
          </a:xfrm>
          <a:gradFill>
            <a:gsLst>
              <a:gs pos="0">
                <a:schemeClr val="accent1">
                  <a:hueOff val="0"/>
                  <a:satOff val="0"/>
                  <a:tint val="100000"/>
                  <a:shade val="100000"/>
                  <a:satMod val="130000"/>
                  <a:alpha val="27000"/>
                  <a:lumMod val="89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grpSpPr>
        <p:sp>
          <p:nvSpPr>
            <p:cNvPr id="20" name="Afgeronde rechthoek 19"/>
            <p:cNvSpPr/>
            <p:nvPr/>
          </p:nvSpPr>
          <p:spPr>
            <a:xfrm>
              <a:off x="2551681" y="740663"/>
              <a:ext cx="1193037" cy="987552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Afgeronde rechthoek 9"/>
            <p:cNvSpPr/>
            <p:nvPr/>
          </p:nvSpPr>
          <p:spPr>
            <a:xfrm>
              <a:off x="2599889" y="788871"/>
              <a:ext cx="1096621" cy="89113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666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i-FI" sz="1500" b="0" i="0" kern="1200" dirty="0" err="1" smtClean="0"/>
                <a:t>Raise</a:t>
              </a:r>
              <a:r>
                <a:rPr lang="fi-FI" sz="1500" b="0" i="0" kern="1200" dirty="0" smtClean="0"/>
                <a:t> of </a:t>
              </a:r>
              <a:r>
                <a:rPr lang="fi-FI" sz="1500" b="0" i="0" kern="1200" dirty="0" err="1" smtClean="0"/>
                <a:t>voltage</a:t>
              </a:r>
              <a:r>
                <a:rPr lang="fi-FI" sz="1500" b="0" i="0" kern="1200" dirty="0" smtClean="0"/>
                <a:t> </a:t>
              </a:r>
              <a:r>
                <a:rPr lang="fi-FI" sz="1500" b="0" i="0" kern="1200" dirty="0" err="1" smtClean="0"/>
                <a:t>level</a:t>
              </a:r>
              <a:endParaRPr lang="fi-FI" sz="1500" kern="1200" dirty="0"/>
            </a:p>
          </p:txBody>
        </p:sp>
      </p:grpSp>
      <p:grpSp>
        <p:nvGrpSpPr>
          <p:cNvPr id="11" name="Groeperen 10"/>
          <p:cNvGrpSpPr/>
          <p:nvPr/>
        </p:nvGrpSpPr>
        <p:grpSpPr>
          <a:xfrm>
            <a:off x="205901" y="2879898"/>
            <a:ext cx="1535224" cy="493776"/>
            <a:chOff x="3826512" y="740663"/>
            <a:chExt cx="1193037" cy="987552"/>
          </a:xfrm>
          <a:gradFill>
            <a:gsLst>
              <a:gs pos="0">
                <a:schemeClr val="accent1">
                  <a:hueOff val="0"/>
                  <a:satOff val="0"/>
                  <a:tint val="100000"/>
                  <a:shade val="100000"/>
                  <a:satMod val="130000"/>
                  <a:alpha val="27000"/>
                  <a:lumMod val="89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grpSpPr>
        <p:sp>
          <p:nvSpPr>
            <p:cNvPr id="18" name="Afgeronde rechthoek 17"/>
            <p:cNvSpPr/>
            <p:nvPr/>
          </p:nvSpPr>
          <p:spPr>
            <a:xfrm>
              <a:off x="3826512" y="740663"/>
              <a:ext cx="1193037" cy="987552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Afgeronde rechthoek 11"/>
            <p:cNvSpPr/>
            <p:nvPr/>
          </p:nvSpPr>
          <p:spPr>
            <a:xfrm>
              <a:off x="3874720" y="788871"/>
              <a:ext cx="1096621" cy="89113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666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i-FI" sz="1500" b="0" i="0" kern="1200" dirty="0" smtClean="0"/>
                <a:t>RC </a:t>
              </a:r>
              <a:r>
                <a:rPr lang="fi-FI" sz="1500" b="0" i="0" kern="1200" dirty="0" err="1" smtClean="0"/>
                <a:t>filter</a:t>
              </a:r>
              <a:endParaRPr lang="fi-FI" sz="1500" kern="1200" dirty="0"/>
            </a:p>
          </p:txBody>
        </p:sp>
      </p:grpSp>
      <p:grpSp>
        <p:nvGrpSpPr>
          <p:cNvPr id="12" name="Groeperen 11"/>
          <p:cNvGrpSpPr/>
          <p:nvPr/>
        </p:nvGrpSpPr>
        <p:grpSpPr>
          <a:xfrm>
            <a:off x="205901" y="3432050"/>
            <a:ext cx="1535224" cy="499870"/>
            <a:chOff x="5101344" y="740663"/>
            <a:chExt cx="1193037" cy="987552"/>
          </a:xfrm>
          <a:gradFill>
            <a:gsLst>
              <a:gs pos="0">
                <a:schemeClr val="accent1">
                  <a:hueOff val="0"/>
                  <a:satOff val="0"/>
                  <a:tint val="100000"/>
                  <a:shade val="100000"/>
                  <a:satMod val="130000"/>
                  <a:alpha val="27000"/>
                  <a:lumMod val="89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grpSpPr>
        <p:sp>
          <p:nvSpPr>
            <p:cNvPr id="16" name="Afgeronde rechthoek 15"/>
            <p:cNvSpPr/>
            <p:nvPr/>
          </p:nvSpPr>
          <p:spPr>
            <a:xfrm>
              <a:off x="5101344" y="740663"/>
              <a:ext cx="1193037" cy="987552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Afgeronde rechthoek 13"/>
            <p:cNvSpPr/>
            <p:nvPr/>
          </p:nvSpPr>
          <p:spPr>
            <a:xfrm>
              <a:off x="5149552" y="788871"/>
              <a:ext cx="1096621" cy="89113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666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i-FI" sz="1500" b="0" i="0" kern="1200" dirty="0" smtClean="0"/>
                <a:t>A/D </a:t>
              </a:r>
              <a:r>
                <a:rPr lang="fi-FI" sz="1500" b="0" i="0" kern="1200" dirty="0" err="1" smtClean="0"/>
                <a:t>conversion</a:t>
              </a:r>
              <a:endParaRPr lang="fi-FI" sz="1500" kern="1200" dirty="0"/>
            </a:p>
          </p:txBody>
        </p:sp>
      </p:grpSp>
      <p:grpSp>
        <p:nvGrpSpPr>
          <p:cNvPr id="13" name="Groeperen 12"/>
          <p:cNvGrpSpPr/>
          <p:nvPr/>
        </p:nvGrpSpPr>
        <p:grpSpPr>
          <a:xfrm>
            <a:off x="205901" y="3990296"/>
            <a:ext cx="1535224" cy="463219"/>
            <a:chOff x="6376176" y="740663"/>
            <a:chExt cx="1193037" cy="987552"/>
          </a:xfrm>
          <a:gradFill>
            <a:gsLst>
              <a:gs pos="0">
                <a:schemeClr val="accent1">
                  <a:hueOff val="0"/>
                  <a:satOff val="0"/>
                  <a:tint val="100000"/>
                  <a:shade val="100000"/>
                  <a:satMod val="130000"/>
                  <a:alpha val="27000"/>
                  <a:lumMod val="89000"/>
                </a:schemeClr>
              </a:gs>
              <a:gs pos="100000">
                <a:schemeClr val="accent1">
                  <a:hueOff val="0"/>
                  <a:satOff val="0"/>
                  <a:lumOff val="0"/>
                  <a:alphaOff val="0"/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</p:grpSpPr>
        <p:sp>
          <p:nvSpPr>
            <p:cNvPr id="14" name="Afgeronde rechthoek 13"/>
            <p:cNvSpPr/>
            <p:nvPr/>
          </p:nvSpPr>
          <p:spPr>
            <a:xfrm>
              <a:off x="6376176" y="740663"/>
              <a:ext cx="1193037" cy="987552"/>
            </a:xfrm>
            <a:prstGeom prst="roundRect">
              <a:avLst/>
            </a:prstGeom>
            <a:grpFill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Afgeronde rechthoek 15"/>
            <p:cNvSpPr/>
            <p:nvPr/>
          </p:nvSpPr>
          <p:spPr>
            <a:xfrm>
              <a:off x="6424384" y="788871"/>
              <a:ext cx="1096621" cy="891136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lvl="0" algn="ctr" defTabSz="66675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i-FI" sz="1500" b="0" i="0" kern="1200" smtClean="0"/>
                <a:t>SD card</a:t>
              </a:r>
              <a:endParaRPr lang="fi-FI" sz="1500" kern="12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agozine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278</Words>
  <Application>Microsoft Macintosh PowerPoint</Application>
  <PresentationFormat>Diavoorstelling (16:9)</PresentationFormat>
  <Paragraphs>83</Paragraphs>
  <Slides>15</Slides>
  <Notes>14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15</vt:i4>
      </vt:variant>
    </vt:vector>
  </HeadingPairs>
  <TitlesOfParts>
    <vt:vector size="20" baseType="lpstr">
      <vt:lpstr>Raleway</vt:lpstr>
      <vt:lpstr>Twentieth Century</vt:lpstr>
      <vt:lpstr>Varela</vt:lpstr>
      <vt:lpstr>Arial</vt:lpstr>
      <vt:lpstr>Ragozine template</vt:lpstr>
      <vt:lpstr>FinHeartBel</vt:lpstr>
      <vt:lpstr>Shocking Facts all around the world</vt:lpstr>
      <vt:lpstr>The Idea</vt:lpstr>
      <vt:lpstr>QRS complex</vt:lpstr>
      <vt:lpstr>Algorithm</vt:lpstr>
      <vt:lpstr>Highpass linear regression</vt:lpstr>
      <vt:lpstr>Lowpass stage</vt:lpstr>
      <vt:lpstr>Decisionmaking stage</vt:lpstr>
      <vt:lpstr>Hardware</vt:lpstr>
      <vt:lpstr>PowerPoint-presentatie</vt:lpstr>
      <vt:lpstr>OUR PROCESS IS EASY </vt:lpstr>
      <vt:lpstr>FinHeartBel</vt:lpstr>
      <vt:lpstr>Goals &amp; achievements </vt:lpstr>
      <vt:lpstr>THANKS!</vt:lpstr>
      <vt:lpstr>PowerPoint-presentatie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Aertgeerts Nathan [student]</cp:lastModifiedBy>
  <cp:revision>36</cp:revision>
  <dcterms:modified xsi:type="dcterms:W3CDTF">2017-05-23T11:05:58Z</dcterms:modified>
</cp:coreProperties>
</file>